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75" r:id="rId10"/>
    <p:sldId id="263" r:id="rId11"/>
    <p:sldId id="264" r:id="rId12"/>
    <p:sldId id="266" r:id="rId13"/>
    <p:sldId id="265" r:id="rId14"/>
    <p:sldId id="267" r:id="rId15"/>
    <p:sldId id="269" r:id="rId16"/>
    <p:sldId id="270" r:id="rId17"/>
    <p:sldId id="271" r:id="rId18"/>
    <p:sldId id="268" r:id="rId19"/>
    <p:sldId id="272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5" r:id="rId39"/>
    <p:sldId id="294" r:id="rId40"/>
    <p:sldId id="293" r:id="rId4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 autoAdjust="0"/>
  </p:normalViewPr>
  <p:slideViewPr>
    <p:cSldViewPr snapToGrid="0">
      <p:cViewPr varScale="1">
        <p:scale>
          <a:sx n="101" d="100"/>
          <a:sy n="101" d="100"/>
        </p:scale>
        <p:origin x="-96" y="-4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732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C088E-9946-43DC-B265-BDE14C70ED34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A3194-3E4E-4177-9EA0-2DA8C7EFFF2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5476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3194-3E4E-4177-9EA0-2DA8C7EFFF20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5887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18906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9659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13340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3072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14537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4631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7313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3363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7843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667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252-9EC3-4F10-A10C-5A365FB577E6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94460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69252-9EC3-4F10-A10C-5A365FB577E6}" type="datetimeFigureOut">
              <a:rPr lang="hu-HU" smtClean="0"/>
              <a:pPr/>
              <a:t>2019.10.09.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9F00B-32B3-444F-A67A-3617417F63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2330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8843" y="0"/>
            <a:ext cx="9144000" cy="1937700"/>
          </a:xfrm>
          <a:effectLst/>
        </p:spPr>
        <p:txBody>
          <a:bodyPr>
            <a:normAutofit/>
          </a:bodyPr>
          <a:lstStyle/>
          <a:p>
            <a:pPr algn="l"/>
            <a:r>
              <a:rPr lang="hu-H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Az Osztrák-Magyar Monarchia hadseregének vezetékes híradástechnikája</a:t>
            </a:r>
          </a:p>
        </p:txBody>
      </p:sp>
    </p:spTree>
    <p:extLst>
      <p:ext uri="{BB962C8B-B14F-4D97-AF65-F5344CB8AC3E}">
        <p14:creationId xmlns:p14="http://schemas.microsoft.com/office/powerpoint/2010/main" xmlns="" val="11276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Kellékanyagok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0757" y="3846443"/>
            <a:ext cx="10515600" cy="2713383"/>
          </a:xfrm>
        </p:spPr>
        <p:txBody>
          <a:bodyPr>
            <a:normAutofit fontScale="85000" lnSpcReduction="20000"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vezetékek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kábeldobok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gombolyítók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saroglya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emelővillák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szerszám</a:t>
            </a:r>
          </a:p>
          <a:p>
            <a:r>
              <a:rPr lang="hu-HU" b="1" dirty="0">
                <a:solidFill>
                  <a:schemeClr val="bg1"/>
                </a:solidFill>
              </a:rPr>
              <a:t>mérőműszerek</a:t>
            </a:r>
          </a:p>
        </p:txBody>
      </p:sp>
    </p:spTree>
    <p:extLst>
      <p:ext uri="{BB962C8B-B14F-4D97-AF65-F5344CB8AC3E}">
        <p14:creationId xmlns:p14="http://schemas.microsoft.com/office/powerpoint/2010/main" xmlns="" val="14589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3 M. és 10 M. </a:t>
            </a:r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háromeres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vezetékek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9091" y="1659121"/>
            <a:ext cx="4318262" cy="4687528"/>
          </a:xfrm>
        </p:spPr>
        <p:txBody>
          <a:bodyPr/>
          <a:lstStyle/>
          <a:p>
            <a:pPr>
              <a:buNone/>
            </a:pPr>
            <a:r>
              <a:rPr lang="hu-HU" dirty="0" smtClean="0"/>
              <a:t>3 M.:</a:t>
            </a:r>
          </a:p>
          <a:p>
            <a:r>
              <a:rPr lang="hu-HU" dirty="0" smtClean="0"/>
              <a:t>4 réteg szigetelés</a:t>
            </a:r>
          </a:p>
          <a:p>
            <a:r>
              <a:rPr lang="hu-HU" dirty="0" smtClean="0"/>
              <a:t>6,</a:t>
            </a:r>
            <a:r>
              <a:rPr lang="hu-HU" dirty="0" err="1" smtClean="0"/>
              <a:t>6</a:t>
            </a:r>
            <a:r>
              <a:rPr lang="hu-HU" dirty="0" smtClean="0"/>
              <a:t> kg/km</a:t>
            </a:r>
          </a:p>
          <a:p>
            <a:r>
              <a:rPr lang="hu-HU" dirty="0" smtClean="0"/>
              <a:t>145 Ohm/km</a:t>
            </a:r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hu-HU" dirty="0" smtClean="0"/>
              <a:t>10 M.:</a:t>
            </a:r>
          </a:p>
          <a:p>
            <a:r>
              <a:rPr lang="hu-HU" dirty="0" smtClean="0"/>
              <a:t>2 réteg szigetelés</a:t>
            </a:r>
          </a:p>
          <a:p>
            <a:r>
              <a:rPr lang="hu-HU" dirty="0" smtClean="0"/>
              <a:t>2,8 kg/km</a:t>
            </a:r>
          </a:p>
          <a:p>
            <a:r>
              <a:rPr lang="hu-HU" dirty="0" smtClean="0"/>
              <a:t>175 Ohm/km</a:t>
            </a:r>
          </a:p>
          <a:p>
            <a:pPr>
              <a:buNone/>
            </a:pPr>
            <a:endParaRPr lang="hu-HU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3852" y="1478709"/>
            <a:ext cx="5519116" cy="265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1118" y="4262746"/>
            <a:ext cx="5512425" cy="232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9808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89442" y="365125"/>
            <a:ext cx="6364357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03.M </a:t>
            </a: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dob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6568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03 M. gombolyítók</a:t>
            </a:r>
            <a:endParaRPr lang="hu-HU" dirty="0"/>
          </a:p>
        </p:txBody>
      </p:sp>
      <p:pic>
        <p:nvPicPr>
          <p:cNvPr id="5" name="Tartalom hely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775" y="1690687"/>
            <a:ext cx="2925090" cy="4486275"/>
          </a:xfrm>
          <a:prstGeom prst="rect">
            <a:avLst/>
          </a:prstGeom>
        </p:spPr>
      </p:pic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4909930" y="1825625"/>
            <a:ext cx="6443870" cy="4351338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6755" y="1690689"/>
            <a:ext cx="3875330" cy="448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5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8870" y="1292225"/>
            <a:ext cx="4648200" cy="1325563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Háti huzalsaroglya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03.M dobhoz</a:t>
            </a:r>
            <a:endParaRPr lang="hu-HU" dirty="0"/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22632970"/>
              </p:ext>
            </p:extLst>
          </p:nvPr>
        </p:nvGraphicFramePr>
        <p:xfrm>
          <a:off x="5190296" y="715755"/>
          <a:ext cx="5884863" cy="5418137"/>
        </p:xfrm>
        <a:graphic>
          <a:graphicData uri="http://schemas.openxmlformats.org/presentationml/2006/ole">
            <p:oleObj spid="_x0000_s1057" name="Image" r:id="rId3" imgW="10082540" imgH="9282540" progId="">
              <p:embed/>
            </p:oleObj>
          </a:graphicData>
        </a:graphic>
      </p:graphicFrame>
      <p:cxnSp>
        <p:nvCxnSpPr>
          <p:cNvPr id="6" name="Egyenes összekötő nyíllal 5"/>
          <p:cNvCxnSpPr/>
          <p:nvPr/>
        </p:nvCxnSpPr>
        <p:spPr>
          <a:xfrm flipH="1">
            <a:off x="7205870" y="1162878"/>
            <a:ext cx="1600200" cy="3180522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672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08 M. és 11 M. emelővillák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84715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18383" cy="1026353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8 M. emelővilla</a:t>
            </a:r>
            <a:endParaRPr lang="hu-HU" dirty="0"/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83596677"/>
              </p:ext>
            </p:extLst>
          </p:nvPr>
        </p:nvGraphicFramePr>
        <p:xfrm>
          <a:off x="1130990" y="1225896"/>
          <a:ext cx="3867150" cy="5257800"/>
        </p:xfrm>
        <a:graphic>
          <a:graphicData uri="http://schemas.openxmlformats.org/presentationml/2006/ole">
            <p:oleObj spid="_x0000_s3127" name="Image" r:id="rId3" imgW="5155556" imgH="7009524" progId="">
              <p:embed/>
            </p:oleObj>
          </a:graphicData>
        </a:graphic>
      </p:graphicFrame>
      <p:sp>
        <p:nvSpPr>
          <p:cNvPr id="6" name="Cím 1"/>
          <p:cNvSpPr txBox="1">
            <a:spLocks/>
          </p:cNvSpPr>
          <p:nvPr/>
        </p:nvSpPr>
        <p:spPr>
          <a:xfrm>
            <a:off x="6662531" y="365125"/>
            <a:ext cx="4618383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11 M. emelővilla</a:t>
            </a:r>
            <a:endParaRPr lang="hu-HU" dirty="0"/>
          </a:p>
        </p:txBody>
      </p:sp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30687914"/>
              </p:ext>
            </p:extLst>
          </p:nvPr>
        </p:nvGraphicFramePr>
        <p:xfrm>
          <a:off x="7103652" y="1225897"/>
          <a:ext cx="3521278" cy="5257800"/>
        </p:xfrm>
        <a:graphic>
          <a:graphicData uri="http://schemas.openxmlformats.org/presentationml/2006/ole">
            <p:oleObj spid="_x0000_s3128" name="Image" r:id="rId4" imgW="579121" imgH="865634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09500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Univerzális fogó, kombinált fogó,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különböző méretű csavarhúzók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9602" y="2356087"/>
            <a:ext cx="2743986" cy="3811450"/>
          </a:xfrm>
        </p:spPr>
        <p:txBody>
          <a:bodyPr/>
          <a:lstStyle/>
          <a:p>
            <a:pPr>
              <a:buNone/>
            </a:pPr>
            <a:r>
              <a:rPr lang="hu-HU" dirty="0" smtClean="0"/>
              <a:t>Univerzális fogó:</a:t>
            </a:r>
          </a:p>
          <a:p>
            <a:r>
              <a:rPr lang="hu-HU" dirty="0" smtClean="0"/>
              <a:t>kalapács</a:t>
            </a:r>
          </a:p>
          <a:p>
            <a:r>
              <a:rPr lang="hu-HU" dirty="0" smtClean="0"/>
              <a:t>kis balta</a:t>
            </a:r>
          </a:p>
          <a:p>
            <a:r>
              <a:rPr lang="hu-HU" dirty="0" smtClean="0"/>
              <a:t>csőfogó</a:t>
            </a:r>
          </a:p>
          <a:p>
            <a:r>
              <a:rPr lang="hu-HU" dirty="0" smtClean="0"/>
              <a:t>drótvágó</a:t>
            </a:r>
          </a:p>
          <a:p>
            <a:r>
              <a:rPr lang="hu-HU" dirty="0" smtClean="0"/>
              <a:t>szöghúzó</a:t>
            </a:r>
          </a:p>
          <a:p>
            <a:r>
              <a:rPr lang="hu-HU" dirty="0" smtClean="0"/>
              <a:t>csavarhúzó</a:t>
            </a:r>
            <a:endParaRPr lang="hu-HU" dirty="0"/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3157" y="2017336"/>
            <a:ext cx="6191355" cy="418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6142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„D típusú” </a:t>
            </a:r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zsebvoltmérők</a:t>
            </a:r>
            <a:endParaRPr lang="hu-HU" dirty="0"/>
          </a:p>
        </p:txBody>
      </p:sp>
      <p:pic>
        <p:nvPicPr>
          <p:cNvPr id="6" name="Tartalom hely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3856" y="1825625"/>
            <a:ext cx="2447627" cy="4351338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0444" y="1825625"/>
            <a:ext cx="3209111" cy="4351338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5224" y="1824061"/>
            <a:ext cx="3198877" cy="43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777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0695" y="365125"/>
            <a:ext cx="10515600" cy="887205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Távbeszélő készülékek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1546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Vezetéképítés</a:t>
            </a:r>
            <a:endParaRPr lang="hu-H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-18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432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7409" y="500062"/>
            <a:ext cx="10515600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Hívásmódok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791" y="5208104"/>
            <a:ext cx="10515600" cy="1505572"/>
          </a:xfrm>
        </p:spPr>
        <p:txBody>
          <a:bodyPr/>
          <a:lstStyle/>
          <a:p>
            <a:r>
              <a:rPr lang="hu-HU" dirty="0" smtClean="0"/>
              <a:t>Morgó (</a:t>
            </a:r>
            <a:r>
              <a:rPr lang="hu-HU" dirty="0" err="1" smtClean="0"/>
              <a:t>zümmer</a:t>
            </a:r>
            <a:r>
              <a:rPr lang="hu-HU" dirty="0" smtClean="0"/>
              <a:t>)</a:t>
            </a:r>
          </a:p>
          <a:p>
            <a:r>
              <a:rPr lang="hu-HU" dirty="0" smtClean="0"/>
              <a:t>Induktoros</a:t>
            </a:r>
          </a:p>
          <a:p>
            <a:r>
              <a:rPr lang="hu-HU" dirty="0" smtClean="0"/>
              <a:t>Hívótrombitás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84795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36529"/>
            <a:ext cx="10515600" cy="797752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 Magyar </a:t>
            </a:r>
            <a:r>
              <a:rPr lang="hu-H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Kir</a:t>
            </a: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. Honvédségben rendszeresített távbeszélő készülékek (1874-1945)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4443" y="934281"/>
            <a:ext cx="8563113" cy="58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930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1608" y="375064"/>
            <a:ext cx="7689574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7 M. beszélőszekrény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és változatai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2786" y="0"/>
            <a:ext cx="5139214" cy="6858000"/>
          </a:xfrm>
          <a:prstGeom prst="rect">
            <a:avLst/>
          </a:prstGeom>
        </p:spPr>
      </p:pic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281608" y="2517706"/>
            <a:ext cx="10515600" cy="39526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400" dirty="0" smtClean="0"/>
              <a:t>Alaptípus, gyártók:</a:t>
            </a:r>
          </a:p>
          <a:p>
            <a:r>
              <a:rPr lang="hu-HU" sz="2400" dirty="0" smtClean="0"/>
              <a:t>Ericsson (</a:t>
            </a:r>
            <a:r>
              <a:rPr lang="hu-HU" sz="2400" dirty="0" err="1" smtClean="0"/>
              <a:t>vorm</a:t>
            </a:r>
            <a:r>
              <a:rPr lang="hu-HU" sz="2400" dirty="0" smtClean="0"/>
              <a:t>. D&amp;H), Bécs</a:t>
            </a:r>
          </a:p>
          <a:p>
            <a:r>
              <a:rPr lang="hu-HU" sz="2400" dirty="0" err="1" smtClean="0"/>
              <a:t>Kapsch</a:t>
            </a:r>
            <a:r>
              <a:rPr lang="hu-HU" sz="2400" dirty="0" smtClean="0"/>
              <a:t> und </a:t>
            </a:r>
            <a:r>
              <a:rPr lang="hu-HU" sz="2400" dirty="0" err="1" smtClean="0"/>
              <a:t>Söhne</a:t>
            </a:r>
            <a:r>
              <a:rPr lang="hu-HU" sz="2400" dirty="0" smtClean="0"/>
              <a:t>, Bécs</a:t>
            </a:r>
          </a:p>
          <a:p>
            <a:r>
              <a:rPr lang="de-DE" sz="2400" dirty="0" smtClean="0"/>
              <a:t>Telephon- </a:t>
            </a:r>
            <a:r>
              <a:rPr lang="de-DE" sz="2400" dirty="0"/>
              <a:t>und Telegraphenwerks H. </a:t>
            </a:r>
            <a:r>
              <a:rPr lang="de-DE" sz="2400" dirty="0" smtClean="0"/>
              <a:t>Jakobi</a:t>
            </a:r>
            <a:r>
              <a:rPr lang="hu-HU" sz="2400" dirty="0" smtClean="0"/>
              <a:t>, Bécs</a:t>
            </a:r>
          </a:p>
          <a:p>
            <a:r>
              <a:rPr lang="hu-HU" sz="2400" dirty="0" err="1" smtClean="0"/>
              <a:t>VTuTF</a:t>
            </a:r>
            <a:r>
              <a:rPr lang="hu-HU" sz="2400" dirty="0" smtClean="0"/>
              <a:t> </a:t>
            </a:r>
            <a:r>
              <a:rPr lang="hu-HU" sz="2400" dirty="0" err="1"/>
              <a:t>Czeija</a:t>
            </a:r>
            <a:r>
              <a:rPr lang="hu-HU" sz="2400" dirty="0"/>
              <a:t> </a:t>
            </a:r>
            <a:r>
              <a:rPr lang="hu-HU" sz="2400" dirty="0" err="1"/>
              <a:t>Nissl</a:t>
            </a:r>
            <a:r>
              <a:rPr lang="hu-HU" sz="2400" dirty="0"/>
              <a:t> </a:t>
            </a:r>
            <a:r>
              <a:rPr lang="hu-HU" sz="2400" dirty="0" err="1"/>
              <a:t>&amp;</a:t>
            </a:r>
            <a:r>
              <a:rPr lang="hu-HU" sz="2400" dirty="0" err="1" smtClean="0"/>
              <a:t>Co</a:t>
            </a:r>
            <a:r>
              <a:rPr lang="hu-HU" sz="2400" dirty="0" smtClean="0"/>
              <a:t>., Bécs (</a:t>
            </a:r>
            <a:r>
              <a:rPr lang="hu-HU" sz="2400" dirty="0" err="1" smtClean="0"/>
              <a:t>Hekaphon</a:t>
            </a:r>
            <a:r>
              <a:rPr lang="hu-HU" sz="2400" dirty="0" smtClean="0"/>
              <a:t>)</a:t>
            </a:r>
          </a:p>
          <a:p>
            <a:r>
              <a:rPr lang="de-DE" sz="2400" dirty="0" smtClean="0"/>
              <a:t>TAG </a:t>
            </a:r>
            <a:r>
              <a:rPr lang="de-DE" sz="2400" dirty="0"/>
              <a:t>vorm.  J. </a:t>
            </a:r>
            <a:r>
              <a:rPr lang="de-DE" sz="2400" dirty="0" smtClean="0"/>
              <a:t>Berliner</a:t>
            </a:r>
            <a:r>
              <a:rPr lang="hu-HU" sz="2400" dirty="0" smtClean="0"/>
              <a:t>, Bécs</a:t>
            </a:r>
          </a:p>
          <a:p>
            <a:r>
              <a:rPr lang="hu-HU" sz="2400" dirty="0" smtClean="0"/>
              <a:t>Telefongyár RT., Budapest</a:t>
            </a:r>
          </a:p>
          <a:p>
            <a:r>
              <a:rPr lang="hu-HU" sz="2400" dirty="0" smtClean="0"/>
              <a:t>Ericsson (azelőtt D&amp;H), Budapest</a:t>
            </a:r>
          </a:p>
          <a:p>
            <a:r>
              <a:rPr lang="hu-HU" sz="2400" dirty="0" smtClean="0"/>
              <a:t>EIVRT, Budapest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xmlns="" val="28385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7 M. beszélőszekrény</a:t>
            </a:r>
            <a:b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mellbeszélővel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2000" y="1931504"/>
            <a:ext cx="5886174" cy="44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019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0816" y="5893904"/>
            <a:ext cx="11496261" cy="907153"/>
          </a:xfrm>
        </p:spPr>
        <p:txBody>
          <a:bodyPr/>
          <a:lstStyle/>
          <a:p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7 M. 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beszélőszekrény pólusváltóval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646" y="112023"/>
            <a:ext cx="37147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722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2031" y="155772"/>
            <a:ext cx="6695665" cy="1763105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7 M. 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beszélőszekrény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induktorral;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induktoros pótszekrény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2215" y="0"/>
            <a:ext cx="51435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56" y="1918877"/>
            <a:ext cx="4527760" cy="476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65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7 M. 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dobozhallgató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298" y="1690688"/>
            <a:ext cx="5653737" cy="469817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92" r="19705"/>
          <a:stretch/>
        </p:blipFill>
        <p:spPr>
          <a:xfrm>
            <a:off x="6919291" y="1690688"/>
            <a:ext cx="4204252" cy="46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47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10 </a:t>
            </a: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M. 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és 10/16 M. hordozható készülékek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7227" y="1123520"/>
            <a:ext cx="4306573" cy="5529235"/>
          </a:xfrm>
          <a:prstGeom prst="rect">
            <a:avLst/>
          </a:prstGeom>
        </p:spPr>
      </p:pic>
      <p:cxnSp>
        <p:nvCxnSpPr>
          <p:cNvPr id="6" name="Egyenes összekötő nyíllal 5"/>
          <p:cNvCxnSpPr/>
          <p:nvPr/>
        </p:nvCxnSpPr>
        <p:spPr>
          <a:xfrm>
            <a:off x="8092300" y="2118972"/>
            <a:ext cx="2216426" cy="17691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559905" y="2299045"/>
            <a:ext cx="5840896" cy="3952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S&amp;H vonal, belső vagy külső mikrofontelep</a:t>
            </a:r>
          </a:p>
          <a:p>
            <a:pPr marL="0" indent="0">
              <a:buNone/>
            </a:pPr>
            <a:r>
              <a:rPr lang="hu-HU" sz="2400" dirty="0" smtClean="0"/>
              <a:t>10 M.:</a:t>
            </a:r>
          </a:p>
          <a:p>
            <a:r>
              <a:rPr lang="hu-HU" sz="2400" dirty="0" smtClean="0"/>
              <a:t>csak induktor</a:t>
            </a:r>
          </a:p>
          <a:p>
            <a:pPr marL="0" indent="0">
              <a:buNone/>
            </a:pPr>
            <a:r>
              <a:rPr lang="hu-HU" sz="2400" dirty="0" smtClean="0"/>
              <a:t>10/16 </a:t>
            </a:r>
            <a:r>
              <a:rPr lang="hu-HU" sz="2400" dirty="0"/>
              <a:t>M.:</a:t>
            </a:r>
          </a:p>
          <a:p>
            <a:r>
              <a:rPr lang="hu-HU" sz="2400" dirty="0" smtClean="0"/>
              <a:t>induktor</a:t>
            </a:r>
          </a:p>
          <a:p>
            <a:r>
              <a:rPr lang="hu-HU" sz="2400" dirty="0" smtClean="0"/>
              <a:t>morgó</a:t>
            </a:r>
          </a:p>
          <a:p>
            <a:r>
              <a:rPr lang="hu-HU" sz="2400" dirty="0" smtClean="0"/>
              <a:t>póthallgató csatlakozás</a:t>
            </a:r>
            <a:endParaRPr lang="hu-HU" sz="2400" dirty="0"/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xmlns="" val="189943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54" b="12609"/>
          <a:stretch/>
        </p:blipFill>
        <p:spPr>
          <a:xfrm>
            <a:off x="0" y="2379796"/>
            <a:ext cx="5999922" cy="447820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90738"/>
          </a:xfrm>
        </p:spPr>
        <p:txBody>
          <a:bodyPr>
            <a:normAutofit/>
          </a:bodyPr>
          <a:lstStyle/>
          <a:p>
            <a:r>
              <a:rPr lang="hu-H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Fernsprechstelle</a:t>
            </a:r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16 </a:t>
            </a:r>
            <a:r>
              <a:rPr lang="hu-H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M.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90738"/>
            <a:ext cx="5970104" cy="1484105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fadobozos és vászonborítású változat</a:t>
            </a:r>
          </a:p>
          <a:p>
            <a:r>
              <a:rPr lang="hu-HU" dirty="0" smtClean="0"/>
              <a:t>két, független vonal egyidejű kezelése</a:t>
            </a:r>
          </a:p>
          <a:p>
            <a:r>
              <a:rPr lang="hu-HU" dirty="0" smtClean="0"/>
              <a:t>összesen 4+1 vonal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2880" y="0"/>
            <a:ext cx="4389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71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941983"/>
            <a:ext cx="5234609" cy="3234980"/>
          </a:xfrm>
        </p:spPr>
        <p:txBody>
          <a:bodyPr/>
          <a:lstStyle/>
          <a:p>
            <a:r>
              <a:rPr lang="hu-HU" dirty="0" smtClean="0"/>
              <a:t>rendkívül könnyű (3,5 kg alatti)</a:t>
            </a:r>
          </a:p>
          <a:p>
            <a:r>
              <a:rPr lang="hu-HU" dirty="0" smtClean="0"/>
              <a:t>összecsúsztatható </a:t>
            </a:r>
            <a:r>
              <a:rPr lang="hu-HU" dirty="0" err="1" smtClean="0"/>
              <a:t>kézibeszélő</a:t>
            </a:r>
            <a:endParaRPr lang="hu-HU" dirty="0" smtClean="0"/>
          </a:p>
          <a:p>
            <a:r>
              <a:rPr lang="hu-HU" dirty="0" smtClean="0"/>
              <a:t>induktor</a:t>
            </a:r>
          </a:p>
          <a:p>
            <a:r>
              <a:rPr lang="hu-HU" dirty="0" smtClean="0"/>
              <a:t>farostlemez ház vászon borítással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834188" y="1500187"/>
            <a:ext cx="6858000" cy="385762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2939" y="693116"/>
            <a:ext cx="5059018" cy="1573005"/>
          </a:xfrm>
        </p:spPr>
        <p:txBody>
          <a:bodyPr>
            <a:normAutofit fontScale="90000"/>
          </a:bodyPr>
          <a:lstStyle/>
          <a:p>
            <a:r>
              <a:rPr lang="hu-H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Transportable</a:t>
            </a: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Telephonstation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/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Ericsson (Bécs)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3951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Földön...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534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" t="1420" r="1817" b="1805"/>
          <a:stretch/>
        </p:blipFill>
        <p:spPr>
          <a:xfrm>
            <a:off x="2545481" y="1401418"/>
            <a:ext cx="7464287" cy="532737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9825" y="216039"/>
            <a:ext cx="10515600" cy="1185379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 császári Németország készülékei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 Monarchia haderői használatában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00263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5866"/>
          </a:xfrm>
        </p:spPr>
        <p:txBody>
          <a:bodyPr/>
          <a:lstStyle/>
          <a:p>
            <a:pPr algn="ctr"/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Armeefernsprecher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alter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Art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1334" y="1392514"/>
            <a:ext cx="802957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13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9112" y="464518"/>
            <a:ext cx="5811079" cy="1105866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Feldfernsprecher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/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alter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Art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7156" y="0"/>
            <a:ext cx="4464844" cy="6858000"/>
          </a:xfrm>
          <a:prstGeom prst="rect">
            <a:avLst/>
          </a:prstGeom>
        </p:spPr>
      </p:pic>
      <p:pic>
        <p:nvPicPr>
          <p:cNvPr id="4098" name="Picture 2" descr="https://scontent.fbud5-1.fna.fbcdn.net/v/t1.15752-9/64556277_434877270679433_2895791440590274560_n.jpg?_nc_cat=108&amp;_nc_oc=AQmA8IYTR_fvsIlDZlr5GX0DKr4xq6PcodPhVVlZjVffkfRXErlUn3HS-z718Pn9Uuc&amp;_nc_ht=scontent.fbud5-1.fna&amp;oh=623931490f8d3836414998681a0fbeb1&amp;oe=5E251C2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356" y="1975264"/>
            <a:ext cx="6931131" cy="389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366860" y="6071989"/>
            <a:ext cx="6929486" cy="526774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9 kg!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xmlns="" val="348094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9112" y="464518"/>
            <a:ext cx="5811079" cy="1105866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kleiner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Feldfernsprecher</a:t>
            </a: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17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97" b="12609"/>
          <a:stretch/>
        </p:blipFill>
        <p:spPr>
          <a:xfrm>
            <a:off x="7626004" y="693118"/>
            <a:ext cx="3857625" cy="5595732"/>
          </a:xfrm>
          <a:prstGeom prst="rect">
            <a:avLst/>
          </a:prstGeom>
        </p:spPr>
      </p:pic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838200" y="2216426"/>
            <a:ext cx="5234609" cy="3960537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Könnyű, moduláris felépítés:</a:t>
            </a:r>
          </a:p>
          <a:p>
            <a:r>
              <a:rPr lang="hu-HU" dirty="0" smtClean="0"/>
              <a:t>telepet és kivehető </a:t>
            </a:r>
            <a:r>
              <a:rPr lang="hu-HU" dirty="0" err="1" smtClean="0"/>
              <a:t>zümmert</a:t>
            </a:r>
            <a:r>
              <a:rPr lang="hu-HU" dirty="0" smtClean="0"/>
              <a:t> tartalmazó szekrény;</a:t>
            </a:r>
          </a:p>
          <a:p>
            <a:r>
              <a:rPr lang="hu-HU" dirty="0" smtClean="0"/>
              <a:t>külső induktoros pótszekrény;</a:t>
            </a:r>
          </a:p>
          <a:p>
            <a:r>
              <a:rPr lang="hu-HU" dirty="0" smtClean="0"/>
              <a:t>övre csatolható;</a:t>
            </a:r>
          </a:p>
          <a:p>
            <a:r>
              <a:rPr lang="hu-HU" dirty="0" smtClean="0"/>
              <a:t>különálló </a:t>
            </a:r>
            <a:r>
              <a:rPr lang="hu-HU" dirty="0" err="1" smtClean="0"/>
              <a:t>kézibeszélő</a:t>
            </a:r>
            <a:r>
              <a:rPr lang="hu-HU" dirty="0" smtClean="0"/>
              <a:t> és póthallgató;</a:t>
            </a:r>
          </a:p>
          <a:p>
            <a:r>
              <a:rPr lang="hu-HU" dirty="0" smtClean="0"/>
              <a:t>feszültségellenőrző műszer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xmlns="" val="22190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7105" y="2315817"/>
            <a:ext cx="5781260" cy="1858617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Állományjelzők,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ügyességi jelvények,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sapkajelvények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6" r="11817" b="10580"/>
          <a:stretch/>
        </p:blipFill>
        <p:spPr>
          <a:xfrm>
            <a:off x="7790429" y="0"/>
            <a:ext cx="4401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90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Magyar és osztrák állományjelzők</a:t>
            </a:r>
            <a:endParaRPr lang="hu-HU" dirty="0"/>
          </a:p>
        </p:txBody>
      </p:sp>
      <p:pic>
        <p:nvPicPr>
          <p:cNvPr id="5122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96284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em érhető el leírás a fényképhez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262" y="2296283"/>
            <a:ext cx="6091434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20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Magyar és osztrák ügyességi jelvények</a:t>
            </a:r>
            <a:endParaRPr lang="hu-HU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1573" y="2492375"/>
            <a:ext cx="7520427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1" y="4275972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8926" y="1523345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225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Sapkajelvények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357" y="2023482"/>
            <a:ext cx="3988110" cy="279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0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5457" y="186016"/>
            <a:ext cx="5157247" cy="737811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Kávéscsésze, gyűrű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6315" y="4331861"/>
            <a:ext cx="3225685" cy="252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3590827" y="6387787"/>
            <a:ext cx="5590880" cy="4702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b="1" dirty="0" smtClean="0"/>
              <a:t>A M. </a:t>
            </a:r>
            <a:r>
              <a:rPr lang="hu-HU" b="1" dirty="0" err="1" smtClean="0"/>
              <a:t>Kir</a:t>
            </a:r>
            <a:r>
              <a:rPr lang="hu-HU" b="1" dirty="0" smtClean="0"/>
              <a:t>. Honv. </a:t>
            </a:r>
            <a:r>
              <a:rPr lang="hu-HU" b="1" dirty="0" err="1" smtClean="0"/>
              <a:t>Közp</a:t>
            </a:r>
            <a:r>
              <a:rPr lang="hu-HU" b="1" dirty="0" smtClean="0"/>
              <a:t>. Táv. Isk. gyűrűje</a:t>
            </a:r>
          </a:p>
        </p:txBody>
      </p:sp>
    </p:spTree>
    <p:extLst>
      <p:ext uri="{BB962C8B-B14F-4D97-AF65-F5344CB8AC3E}">
        <p14:creationId xmlns:p14="http://schemas.microsoft.com/office/powerpoint/2010/main" xmlns="" val="2180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3869" y="1956828"/>
            <a:ext cx="6651789" cy="341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7645" y="365125"/>
            <a:ext cx="11425287" cy="1325563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HTE – Hírközlési és Informatikai Tudományos Egyesület</a:t>
            </a:r>
            <a:b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Technikatörténeti Szakosztály</a:t>
            </a:r>
            <a:endParaRPr lang="hu-H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367645" y="5476973"/>
            <a:ext cx="11425287" cy="109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-18"/>
                <a:ea typeface="+mj-ea"/>
                <a:cs typeface="+mj-cs"/>
              </a:rPr>
              <a:t>Várunk tagjaink közé!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308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81122" y="365125"/>
            <a:ext cx="3372678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...vízen...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8744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365" y="2690881"/>
            <a:ext cx="4310270" cy="1325563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Köszönöm a figyelmet!</a:t>
            </a:r>
            <a:endParaRPr lang="hu-HU" dirty="0"/>
          </a:p>
        </p:txBody>
      </p:sp>
      <p:pic>
        <p:nvPicPr>
          <p:cNvPr id="7170" name="Picture 2" descr="https://scontent.fbud5-1.fna.fbcdn.net/v/t1.0-9/16142988_1329887970406725_9217214457705596681_n.jpg?_nc_cat=103&amp;_nc_oc=AQnMtO1wxkIgDVu4o0idea7zjUEzlNTkc8CvScuA_XlmHyYQdBZ7UZLphn_C9EEuJZk&amp;_nc_ht=scontent.fbud5-1.fna&amp;oh=b5ad54e8c425b1052bb697bc00bec76c&amp;oe=5E1BDD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7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4957" y="-2294"/>
            <a:ext cx="4837043" cy="686029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294"/>
            <a:ext cx="5043041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43469" y="5344630"/>
            <a:ext cx="3992217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...levegőben.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3943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8903" y="6062869"/>
            <a:ext cx="5075583" cy="805067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hóban-fagyban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522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ló, öszvér segítséggel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631034"/>
            <a:ext cx="3657600" cy="3226965"/>
          </a:xfrm>
        </p:spPr>
      </p:pic>
    </p:spTree>
    <p:extLst>
      <p:ext uri="{BB962C8B-B14F-4D97-AF65-F5344CB8AC3E}">
        <p14:creationId xmlns:p14="http://schemas.microsoft.com/office/powerpoint/2010/main" xmlns="" val="323119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 </a:t>
            </a:r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trienti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telefon- és távíróközpont</a:t>
            </a:r>
            <a:b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1917.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00608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8295" y="139149"/>
            <a:ext cx="11618843" cy="1166853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 </a:t>
            </a:r>
            <a:r>
              <a:rPr lang="hu-HU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trienti</a:t>
            </a:r>
            <a:r>
              <a:rPr lang="hu-H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telefon- és </a:t>
            </a:r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távíróközpont, 1917</a:t>
            </a:r>
            <a:r>
              <a:rPr lang="hu-H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.</a:t>
            </a:r>
            <a:endParaRPr lang="hu-HU" sz="4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295" y="1306002"/>
            <a:ext cx="3828288" cy="51206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7204" y="1306002"/>
            <a:ext cx="3724656" cy="512064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9881" y="1306002"/>
            <a:ext cx="3782568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545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357</Words>
  <Application>Microsoft Office PowerPoint</Application>
  <PresentationFormat>Egyéni</PresentationFormat>
  <Paragraphs>100</Paragraphs>
  <Slides>40</Slides>
  <Notes>1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2" baseType="lpstr">
      <vt:lpstr>Office-téma</vt:lpstr>
      <vt:lpstr>Image</vt:lpstr>
      <vt:lpstr>Az Osztrák-Magyar Monarchia hadseregének vezetékes híradástechnikája</vt:lpstr>
      <vt:lpstr>Vezetéképítés</vt:lpstr>
      <vt:lpstr>Földön...</vt:lpstr>
      <vt:lpstr>...vízen...</vt:lpstr>
      <vt:lpstr>...levegőben.</vt:lpstr>
      <vt:lpstr>hóban-fagyban</vt:lpstr>
      <vt:lpstr>ló, öszvér segítséggel</vt:lpstr>
      <vt:lpstr>A trienti telefon- és távíróközpont 1917.</vt:lpstr>
      <vt:lpstr>A trienti telefon- és távíróközpont, 1917.</vt:lpstr>
      <vt:lpstr>Kellékanyagok</vt:lpstr>
      <vt:lpstr>3 M. és 10 M. háromeres vezetékek</vt:lpstr>
      <vt:lpstr>03.M dob</vt:lpstr>
      <vt:lpstr>03 M. gombolyítók</vt:lpstr>
      <vt:lpstr>Háti huzalsaroglya 03.M dobhoz</vt:lpstr>
      <vt:lpstr>08 M. és 11 M. emelővillák</vt:lpstr>
      <vt:lpstr>8 M. emelővilla</vt:lpstr>
      <vt:lpstr>Univerzális fogó, kombinált fogó, különböző méretű csavarhúzók</vt:lpstr>
      <vt:lpstr>„D típusú” zsebvoltmérők</vt:lpstr>
      <vt:lpstr>Távbeszélő készülékek</vt:lpstr>
      <vt:lpstr>Hívásmódok</vt:lpstr>
      <vt:lpstr>A Magyar Kir. Honvédségben rendszeresített távbeszélő készülékek (1874-1945)</vt:lpstr>
      <vt:lpstr>7 M. beszélőszekrény és változatai</vt:lpstr>
      <vt:lpstr>7 M. beszélőszekrény mellbeszélővel</vt:lpstr>
      <vt:lpstr>7 M. beszélőszekrény pólusváltóval</vt:lpstr>
      <vt:lpstr>7 M. beszélőszekrény induktorral; induktoros pótszekrény</vt:lpstr>
      <vt:lpstr>7 M. dobozhallgató</vt:lpstr>
      <vt:lpstr>10 M. és 10/16 M. hordozható készülékek</vt:lpstr>
      <vt:lpstr>Fernsprechstelle 16 M.</vt:lpstr>
      <vt:lpstr>Transportable Telephonstation Ericsson (Bécs)</vt:lpstr>
      <vt:lpstr>A császári Németország készülékei a Monarchia haderői használatában</vt:lpstr>
      <vt:lpstr>Armeefernsprecher alter Art</vt:lpstr>
      <vt:lpstr>Feldfernsprecher alter Art</vt:lpstr>
      <vt:lpstr>kleiner Feldfernsprecher 17</vt:lpstr>
      <vt:lpstr>Állományjelzők, ügyességi jelvények, sapkajelvények</vt:lpstr>
      <vt:lpstr>Magyar és osztrák állományjelzők</vt:lpstr>
      <vt:lpstr>Magyar és osztrák ügyességi jelvények</vt:lpstr>
      <vt:lpstr>Sapkajelvények</vt:lpstr>
      <vt:lpstr>Kávéscsésze, gyűrű</vt:lpstr>
      <vt:lpstr>HTE – Hírközlési és Informatikai Tudományos Egyesület Technikatörténeti Szakosztály</vt:lpstr>
      <vt:lpstr>Köszönöm a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Távbeszélő készülékek</dc:title>
  <dc:creator>Magdó Csaba</dc:creator>
  <cp:lastModifiedBy>Celtic</cp:lastModifiedBy>
  <cp:revision>60</cp:revision>
  <dcterms:created xsi:type="dcterms:W3CDTF">2019-10-07T14:40:38Z</dcterms:created>
  <dcterms:modified xsi:type="dcterms:W3CDTF">2019-10-09T19:50:22Z</dcterms:modified>
</cp:coreProperties>
</file>