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96" r:id="rId5"/>
    <p:sldId id="297" r:id="rId6"/>
    <p:sldId id="259" r:id="rId7"/>
    <p:sldId id="260" r:id="rId8"/>
    <p:sldId id="261" r:id="rId9"/>
    <p:sldId id="298" r:id="rId10"/>
    <p:sldId id="299" r:id="rId11"/>
    <p:sldId id="300" r:id="rId12"/>
    <p:sldId id="262" r:id="rId13"/>
    <p:sldId id="301" r:id="rId14"/>
    <p:sldId id="274" r:id="rId15"/>
    <p:sldId id="275" r:id="rId16"/>
    <p:sldId id="272" r:id="rId17"/>
    <p:sldId id="273" r:id="rId18"/>
    <p:sldId id="276" r:id="rId19"/>
    <p:sldId id="277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302" r:id="rId28"/>
    <p:sldId id="289" r:id="rId29"/>
    <p:sldId id="290" r:id="rId30"/>
    <p:sldId id="291" r:id="rId31"/>
    <p:sldId id="292" r:id="rId32"/>
    <p:sldId id="295" r:id="rId33"/>
    <p:sldId id="293" r:id="rId3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32" y="-4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088E-9946-43DC-B265-BDE14C70ED34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A3194-3E4E-4177-9EA0-2DA8C7EFFF2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5476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3194-3E4E-4177-9EA0-2DA8C7EFFF20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5887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890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9659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3340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3072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453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4631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7313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3363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7843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667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9446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69252-9EC3-4F10-A10C-5A365FB577E6}" type="datetimeFigureOut">
              <a:rPr lang="hu-HU" smtClean="0"/>
              <a:pPr/>
              <a:t>2019.11.21.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233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8843" y="0"/>
            <a:ext cx="9144000" cy="1937700"/>
          </a:xfrm>
          <a:effectLst/>
        </p:spPr>
        <p:txBody>
          <a:bodyPr>
            <a:normAutofit/>
          </a:bodyPr>
          <a:lstStyle/>
          <a:p>
            <a:pPr algn="l"/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Az Osztrák-Magyar Monarchia hadseregének vezetékes híradástechnikája</a:t>
            </a:r>
          </a:p>
        </p:txBody>
      </p:sp>
    </p:spTree>
    <p:extLst>
      <p:ext uri="{BB962C8B-B14F-4D97-AF65-F5344CB8AC3E}">
        <p14:creationId xmlns:p14="http://schemas.microsoft.com/office/powerpoint/2010/main" xmlns="" val="11276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HTM-ltszn.65.147.jpg"/>
          <p:cNvPicPr>
            <a:picLocks noChangeAspect="1"/>
          </p:cNvPicPr>
          <p:nvPr/>
        </p:nvPicPr>
        <p:blipFill>
          <a:blip r:embed="rId2" cstate="print"/>
          <a:srcRect t="15060" b="82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ltszn_65_116-003.jpg"/>
          <p:cNvPicPr>
            <a:picLocks noChangeAspect="1"/>
          </p:cNvPicPr>
          <p:nvPr/>
        </p:nvPicPr>
        <p:blipFill>
          <a:blip r:embed="rId2" cstate="print"/>
          <a:srcRect l="6504" r="7641"/>
          <a:stretch>
            <a:fillRect/>
          </a:stretch>
        </p:blipFill>
        <p:spPr>
          <a:xfrm>
            <a:off x="0" y="0"/>
            <a:ext cx="7670800" cy="6858000"/>
          </a:xfrm>
          <a:prstGeom prst="rect">
            <a:avLst/>
          </a:prstGeo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3430103" y="17669"/>
            <a:ext cx="6513997" cy="642731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hegyen-völgyön át</a:t>
            </a:r>
            <a:endParaRPr lang="hu-HU" sz="3600" dirty="0"/>
          </a:p>
        </p:txBody>
      </p:sp>
      <p:pic>
        <p:nvPicPr>
          <p:cNvPr id="8" name="Kép 7" descr="ltszn_65_104-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1254" y="0"/>
            <a:ext cx="45407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ló, öszvér, szamár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631034"/>
            <a:ext cx="3657600" cy="3226965"/>
          </a:xfrm>
        </p:spPr>
      </p:pic>
    </p:spTree>
    <p:extLst>
      <p:ext uri="{BB962C8B-B14F-4D97-AF65-F5344CB8AC3E}">
        <p14:creationId xmlns:p14="http://schemas.microsoft.com/office/powerpoint/2010/main" xmlns="" val="32311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trienti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telefon- és távíróközpont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1917.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060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8295" y="139149"/>
            <a:ext cx="11618843" cy="1166853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</a:t>
            </a:r>
            <a:r>
              <a:rPr lang="hu-HU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trienti</a:t>
            </a:r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telefon- és 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távíróközpont, 1917</a:t>
            </a:r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95" y="1306002"/>
            <a:ext cx="3828288" cy="51206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7204" y="1306002"/>
            <a:ext cx="3724656" cy="51206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9881" y="1306002"/>
            <a:ext cx="3782568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4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695" y="365125"/>
            <a:ext cx="10515600" cy="887205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Távbeszélő készülékek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546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7409" y="500062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Hívásmódok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791" y="5543550"/>
            <a:ext cx="10515600" cy="1284425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Hívótrombitás</a:t>
            </a:r>
          </a:p>
          <a:p>
            <a:r>
              <a:rPr lang="hu-HU" dirty="0" smtClean="0"/>
              <a:t>Morgó (rezgő, </a:t>
            </a:r>
            <a:r>
              <a:rPr lang="hu-HU" dirty="0" err="1" smtClean="0"/>
              <a:t>zümmer</a:t>
            </a:r>
            <a:r>
              <a:rPr lang="hu-HU" dirty="0" smtClean="0"/>
              <a:t>) </a:t>
            </a:r>
            <a:r>
              <a:rPr lang="hu-HU" dirty="0" smtClean="0"/>
              <a:t>– rezgőjeles</a:t>
            </a:r>
            <a:endParaRPr lang="hu-HU" dirty="0" smtClean="0"/>
          </a:p>
          <a:p>
            <a:r>
              <a:rPr lang="hu-HU" dirty="0" smtClean="0"/>
              <a:t>Induktoros - csengőjeles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8479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6529"/>
            <a:ext cx="10515600" cy="32479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Magyar </a:t>
            </a:r>
            <a:r>
              <a:rPr lang="hu-H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Kir</a:t>
            </a:r>
            <a:r>
              <a:rPr lang="hu-H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 Honvédségben rendszeresített távbeszélő készülékek (1874-1945)</a:t>
            </a:r>
            <a:endParaRPr lang="hu-HU" sz="1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574" y="471871"/>
            <a:ext cx="9242853" cy="63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3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1608" y="375065"/>
            <a:ext cx="6681167" cy="882236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7 M. 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beszélőszekrény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2786" y="0"/>
            <a:ext cx="5139214" cy="6858000"/>
          </a:xfrm>
          <a:prstGeom prst="rect">
            <a:avLst/>
          </a:prstGeom>
        </p:spPr>
      </p:pic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281608" y="2517706"/>
            <a:ext cx="10515600" cy="3952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400" dirty="0" smtClean="0"/>
              <a:t>Alaptípus, ismert gyártók:</a:t>
            </a:r>
          </a:p>
          <a:p>
            <a:r>
              <a:rPr lang="hu-HU" sz="2400" dirty="0" smtClean="0"/>
              <a:t>Ericsson (</a:t>
            </a:r>
            <a:r>
              <a:rPr lang="hu-HU" sz="2400" dirty="0" err="1" smtClean="0"/>
              <a:t>vorm</a:t>
            </a:r>
            <a:r>
              <a:rPr lang="hu-HU" sz="2400" dirty="0" smtClean="0"/>
              <a:t>. D&amp;H), Bécs</a:t>
            </a:r>
          </a:p>
          <a:p>
            <a:r>
              <a:rPr lang="hu-HU" sz="2400" dirty="0" err="1" smtClean="0"/>
              <a:t>Kapsch</a:t>
            </a:r>
            <a:r>
              <a:rPr lang="hu-HU" sz="2400" dirty="0" smtClean="0"/>
              <a:t> und </a:t>
            </a:r>
            <a:r>
              <a:rPr lang="hu-HU" sz="2400" dirty="0" err="1" smtClean="0"/>
              <a:t>Söhne</a:t>
            </a:r>
            <a:r>
              <a:rPr lang="hu-HU" sz="2400" dirty="0" smtClean="0"/>
              <a:t>, Bécs</a:t>
            </a:r>
          </a:p>
          <a:p>
            <a:r>
              <a:rPr lang="de-DE" sz="2400" dirty="0" smtClean="0"/>
              <a:t>Telephon- </a:t>
            </a:r>
            <a:r>
              <a:rPr lang="de-DE" sz="2400" dirty="0"/>
              <a:t>und Telegraphenwerks H. </a:t>
            </a:r>
            <a:r>
              <a:rPr lang="de-DE" sz="2400" dirty="0" smtClean="0"/>
              <a:t>Jakobi</a:t>
            </a:r>
            <a:r>
              <a:rPr lang="hu-HU" sz="2400" dirty="0" smtClean="0"/>
              <a:t>, Bécs</a:t>
            </a:r>
          </a:p>
          <a:p>
            <a:r>
              <a:rPr lang="hu-HU" sz="2400" dirty="0" err="1" smtClean="0"/>
              <a:t>VTuTF</a:t>
            </a:r>
            <a:r>
              <a:rPr lang="hu-HU" sz="2400" dirty="0" smtClean="0"/>
              <a:t> </a:t>
            </a:r>
            <a:r>
              <a:rPr lang="hu-HU" sz="2400" dirty="0" err="1"/>
              <a:t>Czeija</a:t>
            </a:r>
            <a:r>
              <a:rPr lang="hu-HU" sz="2400" dirty="0"/>
              <a:t> </a:t>
            </a:r>
            <a:r>
              <a:rPr lang="hu-HU" sz="2400" dirty="0" err="1"/>
              <a:t>Nissl</a:t>
            </a:r>
            <a:r>
              <a:rPr lang="hu-HU" sz="2400" dirty="0"/>
              <a:t> </a:t>
            </a:r>
            <a:r>
              <a:rPr lang="hu-HU" sz="2400" dirty="0" err="1"/>
              <a:t>&amp;</a:t>
            </a:r>
            <a:r>
              <a:rPr lang="hu-HU" sz="2400" dirty="0" err="1" smtClean="0"/>
              <a:t>Co</a:t>
            </a:r>
            <a:r>
              <a:rPr lang="hu-HU" sz="2400" dirty="0" smtClean="0"/>
              <a:t>., Bécs (</a:t>
            </a:r>
            <a:r>
              <a:rPr lang="hu-HU" sz="2400" dirty="0" err="1" smtClean="0"/>
              <a:t>Hekaphon</a:t>
            </a:r>
            <a:r>
              <a:rPr lang="hu-HU" sz="2400" dirty="0" smtClean="0"/>
              <a:t>)</a:t>
            </a:r>
          </a:p>
          <a:p>
            <a:r>
              <a:rPr lang="de-DE" sz="2400" dirty="0" smtClean="0"/>
              <a:t>TAG </a:t>
            </a:r>
            <a:r>
              <a:rPr lang="de-DE" sz="2400" dirty="0"/>
              <a:t>vorm.  J. </a:t>
            </a:r>
            <a:r>
              <a:rPr lang="de-DE" sz="2400" dirty="0" smtClean="0"/>
              <a:t>Berliner</a:t>
            </a:r>
            <a:r>
              <a:rPr lang="hu-HU" sz="2400" dirty="0" smtClean="0"/>
              <a:t>, Bécs</a:t>
            </a:r>
          </a:p>
          <a:p>
            <a:r>
              <a:rPr lang="hu-HU" sz="2400" dirty="0" smtClean="0"/>
              <a:t>Telefongyár RT., Budapest</a:t>
            </a:r>
          </a:p>
          <a:p>
            <a:r>
              <a:rPr lang="hu-HU" sz="2400" dirty="0" smtClean="0"/>
              <a:t>Ericsson Villamossági (azelőtt D&amp;H), Budapest</a:t>
            </a:r>
          </a:p>
          <a:p>
            <a:r>
              <a:rPr lang="hu-HU" sz="2400" dirty="0" smtClean="0"/>
              <a:t>EIVRT, Budapest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2838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30000"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Vezetéképítés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2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7 M. 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dobozhallgató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298" y="1690688"/>
            <a:ext cx="5653737" cy="46981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92" r="19705"/>
          <a:stretch/>
        </p:blipFill>
        <p:spPr>
          <a:xfrm>
            <a:off x="6919291" y="1690688"/>
            <a:ext cx="4204252" cy="46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47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7227" y="1123520"/>
            <a:ext cx="4306573" cy="5529235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>
            <a:off x="8092300" y="2118972"/>
            <a:ext cx="2216426" cy="17691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559905" y="2299045"/>
            <a:ext cx="5840896" cy="3952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S&amp;H vonal, belső vagy külső mikrofontelep</a:t>
            </a:r>
          </a:p>
          <a:p>
            <a:pPr marL="0" indent="0">
              <a:buNone/>
            </a:pPr>
            <a:r>
              <a:rPr lang="hu-HU" sz="2400" dirty="0" smtClean="0"/>
              <a:t>10 M.:</a:t>
            </a:r>
          </a:p>
          <a:p>
            <a:r>
              <a:rPr lang="hu-HU" sz="2400" dirty="0" smtClean="0"/>
              <a:t>csak induktor</a:t>
            </a:r>
          </a:p>
          <a:p>
            <a:pPr marL="0" indent="0">
              <a:buNone/>
            </a:pPr>
            <a:r>
              <a:rPr lang="hu-HU" sz="2400" dirty="0" smtClean="0"/>
              <a:t>10/16 </a:t>
            </a:r>
            <a:r>
              <a:rPr lang="hu-HU" sz="2400" dirty="0"/>
              <a:t>M.:</a:t>
            </a:r>
          </a:p>
          <a:p>
            <a:r>
              <a:rPr lang="hu-HU" sz="2400" dirty="0" smtClean="0"/>
              <a:t>induktor</a:t>
            </a:r>
          </a:p>
          <a:p>
            <a:r>
              <a:rPr lang="hu-HU" sz="2400" dirty="0" smtClean="0"/>
              <a:t>morgó</a:t>
            </a:r>
          </a:p>
          <a:p>
            <a:r>
              <a:rPr lang="hu-HU" sz="2400" dirty="0" smtClean="0"/>
              <a:t>póthallgató csatlakozás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07976"/>
            <a:ext cx="10515600" cy="76835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10 </a:t>
            </a:r>
            <a:r>
              <a:rPr lang="hu-H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M. 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és 10/16 M. hordozható készülékek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xmlns="" val="189943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" t="12754" b="12609"/>
          <a:stretch/>
        </p:blipFill>
        <p:spPr>
          <a:xfrm>
            <a:off x="0" y="1853092"/>
            <a:ext cx="6496051" cy="500490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7620000" cy="781049"/>
          </a:xfrm>
        </p:spPr>
        <p:txBody>
          <a:bodyPr>
            <a:normAutofit/>
          </a:bodyPr>
          <a:lstStyle/>
          <a:p>
            <a:r>
              <a:rPr lang="hu-H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Fernsprechstelle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M. 16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33563"/>
            <a:ext cx="5970104" cy="1209537"/>
          </a:xfrm>
        </p:spPr>
        <p:txBody>
          <a:bodyPr>
            <a:normAutofit/>
          </a:bodyPr>
          <a:lstStyle/>
          <a:p>
            <a:r>
              <a:rPr lang="hu-HU" sz="2000" dirty="0" smtClean="0"/>
              <a:t>fadobozos és vászonborítású változat</a:t>
            </a:r>
          </a:p>
          <a:p>
            <a:r>
              <a:rPr lang="hu-HU" sz="2000" dirty="0" smtClean="0"/>
              <a:t>két, független vonal egyidejű kezelése</a:t>
            </a:r>
          </a:p>
          <a:p>
            <a:r>
              <a:rPr lang="hu-HU" sz="2000" dirty="0" smtClean="0"/>
              <a:t>összesen 4+1 vonal</a:t>
            </a:r>
            <a:endParaRPr lang="hu-HU" sz="2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2880" y="0"/>
            <a:ext cx="4389120" cy="6858000"/>
          </a:xfrm>
          <a:prstGeom prst="rect">
            <a:avLst/>
          </a:prstGeom>
        </p:spPr>
      </p:pic>
      <p:pic>
        <p:nvPicPr>
          <p:cNvPr id="7" name="Kép 6" descr="ltszn_65_32.jpg"/>
          <p:cNvPicPr>
            <a:picLocks noChangeAspect="1"/>
          </p:cNvPicPr>
          <p:nvPr/>
        </p:nvPicPr>
        <p:blipFill>
          <a:blip r:embed="rId4" cstate="print"/>
          <a:srcRect l="32792" t="29444" r="23711" b="19445"/>
          <a:stretch>
            <a:fillRect/>
          </a:stretch>
        </p:blipFill>
        <p:spPr>
          <a:xfrm>
            <a:off x="6007100" y="3419476"/>
            <a:ext cx="3317874" cy="25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71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600450"/>
            <a:ext cx="5234609" cy="2576512"/>
          </a:xfrm>
        </p:spPr>
        <p:txBody>
          <a:bodyPr/>
          <a:lstStyle/>
          <a:p>
            <a:r>
              <a:rPr lang="hu-HU" dirty="0" smtClean="0"/>
              <a:t>rendkívül könnyű (3,5 kg alatti)</a:t>
            </a:r>
          </a:p>
          <a:p>
            <a:r>
              <a:rPr lang="hu-HU" dirty="0" smtClean="0"/>
              <a:t>összecsúsztatható </a:t>
            </a:r>
            <a:r>
              <a:rPr lang="hu-HU" dirty="0" err="1" smtClean="0"/>
              <a:t>kézibeszélő</a:t>
            </a:r>
            <a:endParaRPr lang="hu-HU" dirty="0" smtClean="0"/>
          </a:p>
          <a:p>
            <a:r>
              <a:rPr lang="hu-HU" dirty="0" smtClean="0"/>
              <a:t>induktor</a:t>
            </a:r>
          </a:p>
          <a:p>
            <a:r>
              <a:rPr lang="hu-HU" dirty="0" smtClean="0"/>
              <a:t>farostlemez ház vászon borítással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34188" y="1500187"/>
            <a:ext cx="6858000" cy="38576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93115"/>
            <a:ext cx="6467475" cy="2040559"/>
          </a:xfrm>
        </p:spPr>
        <p:txBody>
          <a:bodyPr>
            <a:normAutofit fontScale="90000"/>
          </a:bodyPr>
          <a:lstStyle/>
          <a:p>
            <a:r>
              <a:rPr lang="hu-H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Transportable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</a:t>
            </a:r>
            <a:r>
              <a:rPr lang="hu-H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Telephonstation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/>
            </a:r>
            <a:b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„Ericsson” 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(Bécs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), 1915</a:t>
            </a:r>
            <a:b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/>
            </a:r>
            <a:b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Hordozható „Ericsson”</a:t>
            </a:r>
            <a:b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távbeszélőállomás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xmlns="" val="23951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" t="1420" r="1817" b="1805"/>
          <a:stretch/>
        </p:blipFill>
        <p:spPr>
          <a:xfrm>
            <a:off x="2545481" y="1401418"/>
            <a:ext cx="7464287" cy="532737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9825" y="285750"/>
            <a:ext cx="10515600" cy="895350"/>
          </a:xfrm>
        </p:spPr>
        <p:txBody>
          <a:bodyPr>
            <a:noAutofit/>
          </a:bodyPr>
          <a:lstStyle/>
          <a:p>
            <a:pPr algn="ctr"/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császári Németország készülékei</a:t>
            </a:r>
            <a:b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Monarchia haderői használatában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xmlns="" val="10026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5866"/>
          </a:xfrm>
        </p:spPr>
        <p:txBody>
          <a:bodyPr/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Armeefernsprecher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alter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Art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1334" y="1392514"/>
            <a:ext cx="80295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3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9112" y="464518"/>
            <a:ext cx="5811079" cy="110586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Feldfernsprecher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/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alter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Art</a:t>
            </a:r>
            <a:endParaRPr lang="hu-HU" dirty="0"/>
          </a:p>
        </p:txBody>
      </p:sp>
      <p:pic>
        <p:nvPicPr>
          <p:cNvPr id="4098" name="Picture 2" descr="https://scontent.fbud5-1.fna.fbcdn.net/v/t1.15752-9/64556277_434877270679433_2895791440590274560_n.jpg?_nc_cat=108&amp;_nc_oc=AQmA8IYTR_fvsIlDZlr5GX0DKr4xq6PcodPhVVlZjVffkfRXErlUn3HS-z718Pn9Uuc&amp;_nc_ht=scontent.fbud5-1.fna&amp;oh=623931490f8d3836414998681a0fbeb1&amp;oe=5E251C2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56" y="1975264"/>
            <a:ext cx="6931131" cy="389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366860" y="6071989"/>
            <a:ext cx="6929486" cy="526774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9 kg!</a:t>
            </a:r>
          </a:p>
        </p:txBody>
      </p:sp>
      <p:pic>
        <p:nvPicPr>
          <p:cNvPr id="4" name="Picture 2" descr="https://scontent.fbud5-1.fna.fbcdn.net/v/t1.15752-9/75361009_2608045152574378_4998557001500852224_n.jpg?_nc_cat=106&amp;_nc_oc=AQmwvOYAzbsHZCOHx6h98R648C-sNC2v02DlrE0AOdr-5KOxKObz6SgV83PzbGPpKTY&amp;_nc_ht=scontent.fbud5-1.fna&amp;oh=c09040faea5586a444925f7fa7ffe957&amp;oe=5E54C57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7163" y="0"/>
            <a:ext cx="4414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artalom helye 2"/>
          <p:cNvSpPr txBox="1">
            <a:spLocks/>
          </p:cNvSpPr>
          <p:nvPr/>
        </p:nvSpPr>
        <p:spPr>
          <a:xfrm>
            <a:off x="7774739" y="6549083"/>
            <a:ext cx="3898280" cy="308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600" b="1" dirty="0" smtClean="0"/>
              <a:t>Karl </a:t>
            </a:r>
            <a:r>
              <a:rPr lang="hu-HU" sz="1600" b="1" dirty="0" err="1" smtClean="0"/>
              <a:t>Bandow</a:t>
            </a:r>
            <a:r>
              <a:rPr lang="hu-HU" sz="1600" b="1" dirty="0" smtClean="0"/>
              <a:t> gyűjteményéből</a:t>
            </a:r>
            <a:endParaRPr lang="hu-HU" sz="1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4809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66725" y="0"/>
            <a:ext cx="9597888" cy="751234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Frontmögötti javítóműhelyek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9624" y="876300"/>
            <a:ext cx="6124575" cy="5257800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Állományjelzők,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ügyességi jelvények,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sapkajelvények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/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Itt jön 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civil ipar, pl.: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/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• Morzsányi János</a:t>
            </a:r>
            <a:b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• Erdély és Szabó</a:t>
            </a:r>
            <a:b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•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Arkanzas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(Somogyi testvérek)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6" r="11817" b="10580"/>
          <a:stretch/>
        </p:blipFill>
        <p:spPr>
          <a:xfrm>
            <a:off x="7790429" y="0"/>
            <a:ext cx="440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0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Magyar és osztrák állományjelzők</a:t>
            </a:r>
            <a:endParaRPr lang="hu-HU" dirty="0"/>
          </a:p>
        </p:txBody>
      </p:sp>
      <p:pic>
        <p:nvPicPr>
          <p:cNvPr id="5122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96284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em érhető el leírás a fényképhez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262" y="2296283"/>
            <a:ext cx="6091434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20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90069" y="5533534"/>
            <a:ext cx="3469850" cy="982908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Földön...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534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Magyar és osztrák ügyességi jelvények</a:t>
            </a:r>
            <a:endParaRPr lang="hu-HU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1573" y="2492375"/>
            <a:ext cx="752042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1" y="4275972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926" y="1523345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8124824" y="6248400"/>
            <a:ext cx="406717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-18"/>
                <a:ea typeface="+mj-ea"/>
                <a:cs typeface="+mj-cs"/>
              </a:rPr>
              <a:t>Bakamúzeum, Szekszárd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5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Sapkajelvények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57" y="2023482"/>
            <a:ext cx="3988110" cy="27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457" y="186016"/>
            <a:ext cx="5157247" cy="73781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Kávéscsésze, gyűrű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6315" y="4331861"/>
            <a:ext cx="3225685" cy="252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3590827" y="6387787"/>
            <a:ext cx="5590880" cy="4702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b="1" dirty="0" smtClean="0"/>
              <a:t>A M. </a:t>
            </a:r>
            <a:r>
              <a:rPr lang="hu-HU" b="1" dirty="0" err="1" smtClean="0"/>
              <a:t>Kir</a:t>
            </a:r>
            <a:r>
              <a:rPr lang="hu-HU" b="1" dirty="0" smtClean="0"/>
              <a:t>. Honv. </a:t>
            </a:r>
            <a:r>
              <a:rPr lang="hu-HU" b="1" dirty="0" err="1" smtClean="0"/>
              <a:t>Közp</a:t>
            </a:r>
            <a:r>
              <a:rPr lang="hu-HU" b="1" dirty="0" smtClean="0"/>
              <a:t>. Táv. Isk. gyűrűje</a:t>
            </a:r>
          </a:p>
        </p:txBody>
      </p:sp>
    </p:spTree>
    <p:extLst>
      <p:ext uri="{BB962C8B-B14F-4D97-AF65-F5344CB8AC3E}">
        <p14:creationId xmlns:p14="http://schemas.microsoft.com/office/powerpoint/2010/main" xmlns="" val="2180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365" y="2690881"/>
            <a:ext cx="4310270" cy="1325563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Köszönöm a figyelmet!</a:t>
            </a:r>
            <a:endParaRPr lang="hu-HU" dirty="0"/>
          </a:p>
        </p:txBody>
      </p:sp>
      <p:pic>
        <p:nvPicPr>
          <p:cNvPr id="7170" name="Picture 2" descr="https://scontent.fbud5-1.fna.fbcdn.net/v/t1.0-9/16142988_1329887970406725_9217214457705596681_n.jpg?_nc_cat=103&amp;_nc_oc=AQnMtO1wxkIgDVu4o0idea7zjUEzlNTkc8CvScuA_XlmHyYQdBZ7UZLphn_C9EEuJZk&amp;_nc_ht=scontent.fbud5-1.fna&amp;oh=b5ad54e8c425b1052bb697bc00bec76c&amp;oe=5E1BDD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7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HTM-11807.jpg"/>
          <p:cNvPicPr>
            <a:picLocks noChangeAspect="1"/>
          </p:cNvPicPr>
          <p:nvPr/>
        </p:nvPicPr>
        <p:blipFill>
          <a:blip r:embed="rId2" cstate="print"/>
          <a:srcRect t="2501" b="1805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11518-008.jpg"/>
          <p:cNvPicPr>
            <a:picLocks noChangeAspect="1"/>
          </p:cNvPicPr>
          <p:nvPr/>
        </p:nvPicPr>
        <p:blipFill>
          <a:blip r:embed="rId2" cstate="print"/>
          <a:srcRect t="3088" b="7446"/>
          <a:stretch>
            <a:fillRect/>
          </a:stretch>
        </p:blipFill>
        <p:spPr>
          <a:xfrm>
            <a:off x="762000" y="0"/>
            <a:ext cx="107822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81122" y="365125"/>
            <a:ext cx="3372678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...víz(b)en...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9874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957" y="-2294"/>
            <a:ext cx="4837043" cy="6860294"/>
          </a:xfrm>
        </p:spPr>
      </p:pic>
      <p:pic>
        <p:nvPicPr>
          <p:cNvPr id="7" name="Kép 6" descr="3565-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56436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8400" y="228601"/>
            <a:ext cx="3746500" cy="850900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...levegőben.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xmlns="" val="13943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8903" y="6062869"/>
            <a:ext cx="5075583" cy="805067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hóban-fagyban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522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3019-015.jpg"/>
          <p:cNvPicPr>
            <a:picLocks noChangeAspect="1"/>
          </p:cNvPicPr>
          <p:nvPr/>
        </p:nvPicPr>
        <p:blipFill>
          <a:blip r:embed="rId2" cstate="print"/>
          <a:srcRect t="11400" b="904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241</Words>
  <Application>Microsoft Office PowerPoint</Application>
  <PresentationFormat>Egyéni</PresentationFormat>
  <Paragraphs>59</Paragraphs>
  <Slides>33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4" baseType="lpstr">
      <vt:lpstr>Office-téma</vt:lpstr>
      <vt:lpstr>Az Osztrák-Magyar Monarchia hadseregének vezetékes híradástechnikája</vt:lpstr>
      <vt:lpstr>Vezetéképítés</vt:lpstr>
      <vt:lpstr>Földön...</vt:lpstr>
      <vt:lpstr>4. dia</vt:lpstr>
      <vt:lpstr>5. dia</vt:lpstr>
      <vt:lpstr>...víz(b)en...</vt:lpstr>
      <vt:lpstr>...levegőben.</vt:lpstr>
      <vt:lpstr>hóban-fagyban</vt:lpstr>
      <vt:lpstr>9. dia</vt:lpstr>
      <vt:lpstr>10. dia</vt:lpstr>
      <vt:lpstr>hegyen-völgyön át</vt:lpstr>
      <vt:lpstr>ló, öszvér, szamár</vt:lpstr>
      <vt:lpstr>13. dia</vt:lpstr>
      <vt:lpstr>A trienti telefon- és távíróközpont 1917.</vt:lpstr>
      <vt:lpstr>A trienti telefon- és távíróközpont, 1917.</vt:lpstr>
      <vt:lpstr>Távbeszélő készülékek</vt:lpstr>
      <vt:lpstr>Hívásmódok</vt:lpstr>
      <vt:lpstr>A Magyar Kir. Honvédségben rendszeresített távbeszélő készülékek (1874-1945)</vt:lpstr>
      <vt:lpstr>7 M. beszélőszekrény</vt:lpstr>
      <vt:lpstr>7 M. dobozhallgató</vt:lpstr>
      <vt:lpstr>10 M. és 10/16 M. hordozható készülékek</vt:lpstr>
      <vt:lpstr>Fernsprechstelle M. 16</vt:lpstr>
      <vt:lpstr>Transportable Telephonstation „Ericsson” (Bécs), 1915  Hordozható „Ericsson” távbeszélőállomás</vt:lpstr>
      <vt:lpstr>A császári Németország készülékei a Monarchia haderői használatában</vt:lpstr>
      <vt:lpstr>Armeefernsprecher alter Art</vt:lpstr>
      <vt:lpstr>Feldfernsprecher alter Art</vt:lpstr>
      <vt:lpstr>Frontmögötti javítóműhelyek</vt:lpstr>
      <vt:lpstr>Állományjelzők, ügyességi jelvények, sapkajelvények  Itt jön a civil ipar, pl.: • Morzsányi János • Erdély és Szabó • Arkanzas (Somogyi testvérek)</vt:lpstr>
      <vt:lpstr>Magyar és osztrák állományjelzők</vt:lpstr>
      <vt:lpstr>Magyar és osztrák ügyességi jelvények</vt:lpstr>
      <vt:lpstr>Sapkajelvények</vt:lpstr>
      <vt:lpstr>Kávéscsésze, gyűrű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Távbeszélő készülékek</dc:title>
  <dc:creator>Magdó Csaba</dc:creator>
  <cp:lastModifiedBy>Celtic</cp:lastModifiedBy>
  <cp:revision>92</cp:revision>
  <dcterms:created xsi:type="dcterms:W3CDTF">2019-10-07T14:40:38Z</dcterms:created>
  <dcterms:modified xsi:type="dcterms:W3CDTF">2019-11-21T09:17:37Z</dcterms:modified>
</cp:coreProperties>
</file>